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61" r:id="rId4"/>
    <p:sldId id="263" r:id="rId5"/>
    <p:sldId id="264" r:id="rId6"/>
    <p:sldId id="267" r:id="rId7"/>
    <p:sldId id="271" r:id="rId8"/>
    <p:sldId id="268" r:id="rId9"/>
    <p:sldId id="282" r:id="rId10"/>
    <p:sldId id="283" r:id="rId11"/>
    <p:sldId id="288" r:id="rId12"/>
    <p:sldId id="287" r:id="rId13"/>
    <p:sldId id="29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C8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60"/>
      <c:perspective val="30"/>
    </c:view3D>
    <c:plotArea>
      <c:layout>
        <c:manualLayout>
          <c:layoutTarget val="inner"/>
          <c:xMode val="edge"/>
          <c:yMode val="edge"/>
          <c:x val="2.1001342988034036E-2"/>
          <c:y val="0.21945602910217962"/>
          <c:w val="0.9303315426826213"/>
          <c:h val="0.706650115799099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мотивы жестокого обращения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Лист1!$A$2:$A$5</c:f>
              <c:strCache>
                <c:ptCount val="4"/>
                <c:pt idx="0">
                  <c:v>учебная деятельность</c:v>
                </c:pt>
                <c:pt idx="1">
                  <c:v>стремление воспитать</c:v>
                </c:pt>
                <c:pt idx="2">
                  <c:v> месть за огорчения</c:v>
                </c:pt>
                <c:pt idx="3">
                  <c:v>жестокость как самоцель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0.59000000000000019</c:v>
                </c:pt>
                <c:pt idx="1">
                  <c:v>0.5</c:v>
                </c:pt>
                <c:pt idx="2">
                  <c:v>0.3000000000000001</c:v>
                </c:pt>
                <c:pt idx="3">
                  <c:v>0.1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68E37-5307-4BC8-A2AB-092C29CCEA22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BC7D3-44A2-4371-9158-DB47307E07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4184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BC7D3-44A2-4371-9158-DB47307E074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317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0723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838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587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7222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8045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251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74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327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171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771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171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tile tx="0" ty="0" sx="10000" sy="12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FEFF8-B295-4C8C-B9C5-50E0230D9885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DF8CC-C4FC-403A-8097-2379B47CF3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188640"/>
            <a:ext cx="8496944" cy="6408712"/>
          </a:xfrm>
          <a:prstGeom prst="roundRect">
            <a:avLst/>
          </a:prstGeom>
          <a:solidFill>
            <a:srgbClr val="FEFEE8"/>
          </a:solidFill>
          <a:ln w="101600" cmpd="tri">
            <a:solidFill>
              <a:srgbClr val="D59801"/>
            </a:solidFill>
            <a:beve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052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1;&#1077;&#1088;&#1077;&#1075;&#1080;&#1090;&#1077;%20&#1089;&#1074;&#1086;&#1080;&#1093;%20&#1076;&#1077;&#1090;&#1077;&#1081;%20(1).mp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Natalia\ЖОНКИНА ПИСАНИНА\жестокое обращение\Новая папка\шаблон 2 титульни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54404" cy="6842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6851"/>
            <a:ext cx="838179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МКОУ СОШ №5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212975"/>
            <a:ext cx="75323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rgbClr val="19C8FF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Родительское собрание :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19C8FF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«Воспитание без насилия»</a:t>
            </a:r>
            <a:endParaRPr lang="ru-RU" sz="4400" b="1" cap="all" spc="0" dirty="0">
              <a:ln w="9000" cmpd="sng">
                <a:solidFill>
                  <a:srgbClr val="19C8FF"/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89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Natalia\ЖОНКИНА ПИСАНИНА\жестокое обращение\--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78014"/>
            <a:ext cx="7056784" cy="64971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8437" y="908720"/>
            <a:ext cx="820891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Жестокость </a:t>
            </a:r>
            <a: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насилие в любой форме неприемлемо. Люди должны уважительно относиться друг к другу.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33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Natalia\ЖОНКИНА ПИСАНИНА\111377-_1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644" y="-209423"/>
            <a:ext cx="6408712" cy="69536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4824" y="1124744"/>
            <a:ext cx="3391672" cy="1323439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002060"/>
                </a:solidFill>
                <a:latin typeface="Constantia" pitchFamily="18" charset="0"/>
              </a:rPr>
              <a:t>я получил конкретные рекомендации… / я не узнал для себя ничего нового…</a:t>
            </a:r>
          </a:p>
        </p:txBody>
      </p:sp>
      <p:sp>
        <p:nvSpPr>
          <p:cNvPr id="4" name="Прямоугольник 3"/>
          <p:cNvSpPr/>
          <p:nvPr/>
        </p:nvSpPr>
        <p:spPr>
          <a:xfrm rot="18438236">
            <a:off x="4771662" y="4613483"/>
            <a:ext cx="4527971" cy="40011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onstantia" pitchFamily="18" charset="0"/>
              </a:rPr>
              <a:t>для меня это важно … / неважно </a:t>
            </a:r>
            <a:r>
              <a:rPr lang="ru-RU" b="1" dirty="0">
                <a:solidFill>
                  <a:srgbClr val="002060"/>
                </a:solidFill>
                <a:latin typeface="Constantia" pitchFamily="18" charset="0"/>
              </a:rPr>
              <a:t>…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3522293"/>
            <a:ext cx="3024336" cy="1323439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002060"/>
                </a:solidFill>
                <a:latin typeface="Constantia" pitchFamily="18" charset="0"/>
              </a:rPr>
              <a:t>мне было интересно, легко… / скучно, неинтересно, трудно (не понравилось)…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283968" y="1556792"/>
            <a:ext cx="144016" cy="19909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6739" y="416858"/>
            <a:ext cx="3888432" cy="70788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onstantia" pitchFamily="18" charset="0"/>
              </a:rPr>
              <a:t>моя оценка психологической </a:t>
            </a: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атмосферы…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4239527">
            <a:off x="2402" y="2963270"/>
            <a:ext cx="3357394" cy="40011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onstantia" pitchFamily="18" charset="0"/>
              </a:rPr>
              <a:t>хочу для себя выяснить </a:t>
            </a:r>
            <a:r>
              <a:rPr lang="ru-RU" dirty="0"/>
              <a:t>…</a:t>
            </a:r>
          </a:p>
        </p:txBody>
      </p:sp>
    </p:spTree>
    <p:extLst>
      <p:ext uri="{BB962C8B-B14F-4D97-AF65-F5344CB8AC3E}">
        <p14:creationId xmlns="" xmlns:p14="http://schemas.microsoft.com/office/powerpoint/2010/main" val="577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684" y="188640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dirty="0">
                <a:solidFill>
                  <a:schemeClr val="accent2"/>
                </a:solidFill>
                <a:latin typeface="Constantia" pitchFamily="18" charset="0"/>
              </a:rPr>
              <a:t>Уважаемые родители, помните слова </a:t>
            </a:r>
          </a:p>
          <a:p>
            <a:pPr algn="ctr">
              <a:spcBef>
                <a:spcPct val="50000"/>
              </a:spcBef>
            </a:pPr>
            <a:r>
              <a:rPr lang="ru-RU" sz="4000" dirty="0">
                <a:solidFill>
                  <a:srgbClr val="002060"/>
                </a:solidFill>
                <a:latin typeface="Constantia" pitchFamily="18" charset="0"/>
              </a:rPr>
              <a:t>В.А. Сухомлинского:</a:t>
            </a:r>
          </a:p>
          <a:p>
            <a:pPr algn="ctr">
              <a:spcBef>
                <a:spcPct val="50000"/>
              </a:spcBef>
            </a:pPr>
            <a:r>
              <a:rPr lang="ru-RU" sz="2800" b="1" u="sng" dirty="0">
                <a:solidFill>
                  <a:srgbClr val="002060"/>
                </a:solidFill>
                <a:latin typeface="Constantia" pitchFamily="18" charset="0"/>
              </a:rPr>
              <a:t>«Трудный ребёнок – это дитя пороков родителей, зла семейной жизни. Это цветок, расцветающий в атмосфере бессердечия, неправды, обмана, праздности, презрения к людям, пренебрежения своим общественным делом. Это дитя нравственной неподготовленности родителей к рождению и воспитанию своих детей»</a:t>
            </a:r>
          </a:p>
        </p:txBody>
      </p:sp>
    </p:spTree>
    <p:extLst>
      <p:ext uri="{BB962C8B-B14F-4D97-AF65-F5344CB8AC3E}">
        <p14:creationId xmlns="" xmlns:p14="http://schemas.microsoft.com/office/powerpoint/2010/main" val="26489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Natalia\ЖОНКИНА ПИСАНИНА\жестокое обращение\276368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352928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5157192"/>
            <a:ext cx="6641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file"/>
              </a:rPr>
              <a:t>Берегите своих детей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538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10159"/>
            <a:ext cx="7992888" cy="432048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Никогда не поднимайте руку на ребенка.</a:t>
            </a:r>
            <a:br>
              <a:rPr lang="ru-RU" b="1" i="1" dirty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Делая это, вы оставляете беззащитным</a:t>
            </a:r>
            <a:br>
              <a:rPr lang="ru-RU" b="1" i="1" dirty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 свое   солнечное сплетение.</a:t>
            </a:r>
            <a:br>
              <a:rPr lang="ru-RU" b="1" i="1" dirty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Оззи </a:t>
            </a:r>
            <a:r>
              <a:rPr lang="ru-RU" b="1" i="1" dirty="0" err="1">
                <a:solidFill>
                  <a:srgbClr val="002060"/>
                </a:solidFill>
                <a:latin typeface="Constantia" pitchFamily="18" charset="0"/>
              </a:rPr>
              <a:t>Озборн</a:t>
            </a:r>
            <a:r>
              <a:rPr lang="ru-RU" dirty="0">
                <a:latin typeface="Constantia" pitchFamily="18" charset="0"/>
              </a:rPr>
              <a:t/>
            </a:r>
            <a:br>
              <a:rPr lang="ru-RU" dirty="0">
                <a:latin typeface="Constantia" pitchFamily="18" charset="0"/>
              </a:rPr>
            </a:br>
            <a:endParaRPr lang="ru-RU" dirty="0"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531840"/>
            <a:ext cx="3816424" cy="2797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651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Natalia\ЖОНКИНА ПИСАНИНА\картинки\корзина.png"/>
          <p:cNvPicPr/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984" y="507484"/>
            <a:ext cx="5873367" cy="59766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137735" y="3933056"/>
            <a:ext cx="53318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3"/>
                </a:solidFill>
                <a:effectLst/>
                <a:latin typeface="Constantia" pitchFamily="18" charset="0"/>
              </a:rPr>
              <a:t>C</a:t>
            </a:r>
            <a:r>
              <a:rPr lang="ru-RU" sz="5400" b="1" cap="none" spc="0" dirty="0">
                <a:ln/>
                <a:solidFill>
                  <a:schemeClr val="accent3"/>
                </a:solidFill>
                <a:effectLst/>
                <a:latin typeface="Constantia" pitchFamily="18" charset="0"/>
              </a:rPr>
              <a:t>ЕМЬЯ – ЭТО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  <a:latin typeface="Constantia" pitchFamily="18" charset="0"/>
              </a:rPr>
              <a:t>… </a:t>
            </a:r>
            <a:endParaRPr lang="ru-RU" sz="5400" b="1" cap="none" spc="0" dirty="0">
              <a:ln/>
              <a:solidFill>
                <a:schemeClr val="accent3"/>
              </a:solidFill>
              <a:effectLst/>
              <a:latin typeface="Constantia" pitchFamily="18" charset="0"/>
            </a:endParaRPr>
          </a:p>
        </p:txBody>
      </p:sp>
      <p:pic>
        <p:nvPicPr>
          <p:cNvPr id="5" name="Рисунок 4" descr="D:\Natalia\ЖОНКИНА ПИСАНИНА\family_my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132098"/>
            <a:ext cx="3168352" cy="280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4711985"/>
            <a:ext cx="8892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группа живущих вместе родственников; объединение людей, сплоченных общими интересами. </a:t>
            </a:r>
          </a:p>
        </p:txBody>
      </p:sp>
    </p:spTree>
    <p:extLst>
      <p:ext uri="{BB962C8B-B14F-4D97-AF65-F5344CB8AC3E}">
        <p14:creationId xmlns="" xmlns:p14="http://schemas.microsoft.com/office/powerpoint/2010/main" val="204224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70155" y="836712"/>
            <a:ext cx="820891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u="sng" dirty="0">
                <a:solidFill>
                  <a:schemeClr val="accent2"/>
                </a:solidFill>
                <a:latin typeface="Constantia" pitchFamily="18" charset="0"/>
              </a:rPr>
              <a:t>Жестокое обращение с детьми</a:t>
            </a:r>
            <a:r>
              <a:rPr lang="ru-RU" sz="4000" b="1" i="1" dirty="0">
                <a:solidFill>
                  <a:schemeClr val="accent2"/>
                </a:solidFill>
                <a:latin typeface="Constantia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Constantia" pitchFamily="18" charset="0"/>
              </a:rPr>
              <a:t>– действия (или бездействие) родителей, воспитателей и других лиц, наносящее ущерб физическому или психическому здоровью ребёнка.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23615">
            <a:off x="355252" y="-35617"/>
            <a:ext cx="1210804" cy="12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D:\Natalia\ЖОНКИНА ПИСАНИНА\жестокое обращение\6a93d002a2292dd1585f1bcdbab736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731" y="4509120"/>
            <a:ext cx="2848072" cy="2034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3386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6499" y="1124744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u="sng" dirty="0">
                <a:solidFill>
                  <a:schemeClr val="accent2"/>
                </a:solidFill>
                <a:latin typeface="Constantia" pitchFamily="18" charset="0"/>
              </a:rPr>
              <a:t>НАСИЛИЕ</a:t>
            </a:r>
            <a:r>
              <a:rPr lang="ru-RU" sz="4000" dirty="0">
                <a:solidFill>
                  <a:srgbClr val="002060"/>
                </a:solidFill>
                <a:latin typeface="Constantia" pitchFamily="18" charset="0"/>
              </a:rPr>
              <a:t> – </a:t>
            </a:r>
            <a:r>
              <a:rPr lang="ru-RU" sz="4000" b="1" dirty="0">
                <a:solidFill>
                  <a:srgbClr val="002060"/>
                </a:solidFill>
                <a:latin typeface="Constantia" pitchFamily="18" charset="0"/>
              </a:rPr>
              <a:t>любая форма взаимоотношений, направленная на установление или удержание контроля силой над другим человеком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13589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873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103506061"/>
              </p:ext>
            </p:extLst>
          </p:nvPr>
        </p:nvGraphicFramePr>
        <p:xfrm>
          <a:off x="971600" y="267797"/>
          <a:ext cx="7344816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7" y="4702660"/>
            <a:ext cx="2987824" cy="213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71" y="4726901"/>
            <a:ext cx="2817845" cy="2107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1468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 u="sng" dirty="0">
                <a:solidFill>
                  <a:schemeClr val="accent2"/>
                </a:solidFill>
                <a:latin typeface="Constantia" pitchFamily="18" charset="0"/>
              </a:rPr>
              <a:t>Причины жестокого обращения</a:t>
            </a:r>
            <a:r>
              <a:rPr lang="ru-RU" sz="2800" b="1" i="1" u="sng" dirty="0">
                <a:solidFill>
                  <a:schemeClr val="accent2"/>
                </a:solidFill>
                <a:latin typeface="Constantia" pitchFamily="18" charset="0"/>
              </a:rPr>
              <a:t>:</a:t>
            </a:r>
          </a:p>
          <a:p>
            <a:pPr algn="just"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  <a:latin typeface="Constantia" pitchFamily="18" charset="0"/>
              </a:rPr>
              <a:t>Нарушение привязанности, отсутствие живого чувства к ребёнку</a:t>
            </a:r>
          </a:p>
          <a:p>
            <a:pPr algn="just"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  <a:latin typeface="Constantia" pitchFamily="18" charset="0"/>
              </a:rPr>
              <a:t>Недостаточность родительских компетенций (молодая мама может просто не знать, как ухаживать за ребёнком</a:t>
            </a:r>
          </a:p>
          <a:p>
            <a:pPr algn="just"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  <a:latin typeface="Constantia" pitchFamily="18" charset="0"/>
              </a:rPr>
              <a:t>Нехватка внутренних ресурсов семьи, чтобы справиться с внешними бедами</a:t>
            </a:r>
          </a:p>
          <a:p>
            <a:pPr algn="just">
              <a:spcBef>
                <a:spcPct val="50000"/>
              </a:spcBef>
            </a:pPr>
            <a:r>
              <a:rPr lang="ru-RU" sz="2800" dirty="0">
                <a:solidFill>
                  <a:srgbClr val="002060"/>
                </a:solidFill>
                <a:latin typeface="Constantia" pitchFamily="18" charset="0"/>
              </a:rPr>
              <a:t>Семейные традиции (меня так воспитывали)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909" y="1196752"/>
            <a:ext cx="7127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801" y="2517667"/>
            <a:ext cx="631144" cy="631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158" y="4077072"/>
            <a:ext cx="7127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801" y="5085184"/>
            <a:ext cx="7127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317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Natalia\ЖОНКИНА ПИСАНИНА\жестокое обращение\2-09ju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504" y="489449"/>
            <a:ext cx="3679526" cy="2435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Natalia\ЖОНКИНА ПИСАНИНА\жестокое обращение\lazz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3" y="489449"/>
            <a:ext cx="3192872" cy="2629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Natalia\ЖОНКИНА ПИСАНИНА\жестокое обращение\tmpQtHHJX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3" y="3880393"/>
            <a:ext cx="3400482" cy="2550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Natalia\ЖОНКИНА ПИСАНИНА\жестокое обращение\ugol_200_auto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-3448"/>
          <a:stretch/>
        </p:blipFill>
        <p:spPr bwMode="auto">
          <a:xfrm>
            <a:off x="3383581" y="2564390"/>
            <a:ext cx="2452679" cy="2808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9219" name="Picture 3" descr="D:\Natalia\ЖОНКИНА ПИСАНИНА\жестокое обращение\child07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25076"/>
            <a:ext cx="3734668" cy="2752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184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Natalia\ЖОНКИНА ПИСАНИНА\жестокое обращение\zestokie-det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2" y="0"/>
            <a:ext cx="918094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850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ой шаблон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мой шаблон1</Template>
  <TotalTime>215</TotalTime>
  <Words>249</Words>
  <Application>Microsoft Office PowerPoint</Application>
  <PresentationFormat>Экран (4:3)</PresentationFormat>
  <Paragraphs>25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мой шаблон1</vt:lpstr>
      <vt:lpstr>Слайд 1</vt:lpstr>
      <vt:lpstr>Никогда не поднимайте руку на ребенка. Делая это, вы оставляете беззащитным  свое   солнечное сплетение. Оззи Озборн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Лев</cp:lastModifiedBy>
  <cp:revision>24</cp:revision>
  <dcterms:created xsi:type="dcterms:W3CDTF">2013-11-09T18:42:55Z</dcterms:created>
  <dcterms:modified xsi:type="dcterms:W3CDTF">2015-02-02T14:55:43Z</dcterms:modified>
</cp:coreProperties>
</file>