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303" r:id="rId4"/>
    <p:sldId id="301" r:id="rId5"/>
    <p:sldId id="302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FFCC00"/>
    <a:srgbClr val="FF00FF"/>
    <a:srgbClr val="3333CC"/>
    <a:srgbClr val="FDD903"/>
    <a:srgbClr val="FFFFFF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 varScale="1">
        <p:scale>
          <a:sx n="88" d="100"/>
          <a:sy n="8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E0BC4CD-B04F-4DB1-ADF2-6622C7715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3F85DB-063E-44C9-8794-B6322DBA9F0C}" type="slidenum">
              <a:rPr lang="en-US"/>
              <a:pPr/>
              <a:t>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E6CDA-262F-432A-848A-ED3D95A46BA2}" type="slidenum">
              <a:rPr lang="en-US"/>
              <a:pPr/>
              <a:t>2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0"/>
            <a:ext cx="2109788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5" name="Group 181"/>
          <p:cNvGrpSpPr>
            <a:grpSpLocks/>
          </p:cNvGrpSpPr>
          <p:nvPr/>
        </p:nvGrpSpPr>
        <p:grpSpPr bwMode="auto">
          <a:xfrm rot="10800000">
            <a:off x="-6350" y="0"/>
            <a:ext cx="461963" cy="6858000"/>
            <a:chOff x="768" y="1700"/>
            <a:chExt cx="405" cy="2620"/>
          </a:xfrm>
        </p:grpSpPr>
        <p:sp>
          <p:nvSpPr>
            <p:cNvPr id="6" name="Rectangle 18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183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8" name="Group 195"/>
          <p:cNvGrpSpPr>
            <a:grpSpLocks/>
          </p:cNvGrpSpPr>
          <p:nvPr/>
        </p:nvGrpSpPr>
        <p:grpSpPr bwMode="auto">
          <a:xfrm>
            <a:off x="1371600" y="0"/>
            <a:ext cx="547688" cy="6858000"/>
            <a:chOff x="768" y="1700"/>
            <a:chExt cx="405" cy="2620"/>
          </a:xfrm>
        </p:grpSpPr>
        <p:sp>
          <p:nvSpPr>
            <p:cNvPr id="9" name="Rectangle 19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9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" name="Rectangle 165"/>
          <p:cNvSpPr>
            <a:spLocks noChangeArrowheads="1"/>
          </p:cNvSpPr>
          <p:nvPr/>
        </p:nvSpPr>
        <p:spPr bwMode="gray">
          <a:xfrm>
            <a:off x="6964363" y="6350"/>
            <a:ext cx="2179637" cy="98425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Rectangle 66"/>
          <p:cNvSpPr>
            <a:spLocks noChangeArrowheads="1"/>
          </p:cNvSpPr>
          <p:nvPr/>
        </p:nvSpPr>
        <p:spPr bwMode="gray">
          <a:xfrm>
            <a:off x="2476500" y="1289050"/>
            <a:ext cx="6667500" cy="170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Rectangle 164"/>
          <p:cNvSpPr>
            <a:spLocks noChangeArrowheads="1"/>
          </p:cNvSpPr>
          <p:nvPr/>
        </p:nvSpPr>
        <p:spPr bwMode="gray">
          <a:xfrm rot="16200000">
            <a:off x="4041775" y="-1854200"/>
            <a:ext cx="990600" cy="4699000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4" name="Group 199"/>
          <p:cNvGrpSpPr>
            <a:grpSpLocks/>
          </p:cNvGrpSpPr>
          <p:nvPr/>
        </p:nvGrpSpPr>
        <p:grpSpPr bwMode="auto">
          <a:xfrm>
            <a:off x="2859088" y="0"/>
            <a:ext cx="547687" cy="990600"/>
            <a:chOff x="768" y="1700"/>
            <a:chExt cx="405" cy="2620"/>
          </a:xfrm>
        </p:grpSpPr>
        <p:sp>
          <p:nvSpPr>
            <p:cNvPr id="15" name="Rectangle 20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20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203"/>
          <p:cNvGrpSpPr>
            <a:grpSpLocks/>
          </p:cNvGrpSpPr>
          <p:nvPr/>
        </p:nvGrpSpPr>
        <p:grpSpPr bwMode="auto">
          <a:xfrm>
            <a:off x="4405313" y="0"/>
            <a:ext cx="547687" cy="990600"/>
            <a:chOff x="768" y="1700"/>
            <a:chExt cx="405" cy="2620"/>
          </a:xfrm>
        </p:grpSpPr>
        <p:sp>
          <p:nvSpPr>
            <p:cNvPr id="18" name="Rectangle 20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20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" name="Group 207"/>
          <p:cNvGrpSpPr>
            <a:grpSpLocks/>
          </p:cNvGrpSpPr>
          <p:nvPr/>
        </p:nvGrpSpPr>
        <p:grpSpPr bwMode="auto">
          <a:xfrm>
            <a:off x="6005513" y="0"/>
            <a:ext cx="547687" cy="990600"/>
            <a:chOff x="768" y="1700"/>
            <a:chExt cx="405" cy="2620"/>
          </a:xfrm>
        </p:grpSpPr>
        <p:sp>
          <p:nvSpPr>
            <p:cNvPr id="21" name="Rectangle 20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3" name="Group 215"/>
          <p:cNvGrpSpPr>
            <a:grpSpLocks/>
          </p:cNvGrpSpPr>
          <p:nvPr/>
        </p:nvGrpSpPr>
        <p:grpSpPr bwMode="auto">
          <a:xfrm>
            <a:off x="7529513" y="0"/>
            <a:ext cx="547687" cy="990600"/>
            <a:chOff x="768" y="1700"/>
            <a:chExt cx="405" cy="2620"/>
          </a:xfrm>
        </p:grpSpPr>
        <p:sp>
          <p:nvSpPr>
            <p:cNvPr id="24" name="Rectangle 21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Rectangle 21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6" name="Group 229"/>
          <p:cNvGrpSpPr>
            <a:grpSpLocks/>
          </p:cNvGrpSpPr>
          <p:nvPr/>
        </p:nvGrpSpPr>
        <p:grpSpPr bwMode="auto">
          <a:xfrm rot="5400000">
            <a:off x="775494" y="1302543"/>
            <a:ext cx="547688" cy="2120901"/>
            <a:chOff x="768" y="1700"/>
            <a:chExt cx="405" cy="2620"/>
          </a:xfrm>
        </p:grpSpPr>
        <p:sp>
          <p:nvSpPr>
            <p:cNvPr id="27" name="Rectangle 23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Rectangle 23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9" name="Group 233"/>
          <p:cNvGrpSpPr>
            <a:grpSpLocks/>
          </p:cNvGrpSpPr>
          <p:nvPr/>
        </p:nvGrpSpPr>
        <p:grpSpPr bwMode="auto">
          <a:xfrm rot="5400000">
            <a:off x="775494" y="2770981"/>
            <a:ext cx="547687" cy="2120901"/>
            <a:chOff x="768" y="1700"/>
            <a:chExt cx="405" cy="2620"/>
          </a:xfrm>
        </p:grpSpPr>
        <p:sp>
          <p:nvSpPr>
            <p:cNvPr id="30" name="Rectangle 23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23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2" name="Group 237"/>
          <p:cNvGrpSpPr>
            <a:grpSpLocks/>
          </p:cNvGrpSpPr>
          <p:nvPr/>
        </p:nvGrpSpPr>
        <p:grpSpPr bwMode="auto">
          <a:xfrm rot="5400000">
            <a:off x="775494" y="4218781"/>
            <a:ext cx="547687" cy="2120901"/>
            <a:chOff x="768" y="1700"/>
            <a:chExt cx="405" cy="2620"/>
          </a:xfrm>
        </p:grpSpPr>
        <p:sp>
          <p:nvSpPr>
            <p:cNvPr id="33" name="Rectangle 23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23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5" name="Group 256"/>
          <p:cNvGrpSpPr>
            <a:grpSpLocks/>
          </p:cNvGrpSpPr>
          <p:nvPr/>
        </p:nvGrpSpPr>
        <p:grpSpPr bwMode="auto">
          <a:xfrm>
            <a:off x="-11113" y="6462713"/>
            <a:ext cx="2120901" cy="395287"/>
            <a:chOff x="-7" y="4071"/>
            <a:chExt cx="1336" cy="249"/>
          </a:xfrm>
        </p:grpSpPr>
        <p:sp>
          <p:nvSpPr>
            <p:cNvPr id="36" name="Rectangle 242"/>
            <p:cNvSpPr>
              <a:spLocks noChangeArrowheads="1"/>
            </p:cNvSpPr>
            <p:nvPr userDrawn="1"/>
          </p:nvSpPr>
          <p:spPr bwMode="gray">
            <a:xfrm rot="5400000">
              <a:off x="621" y="3443"/>
              <a:ext cx="81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Rectangle 243"/>
            <p:cNvSpPr>
              <a:spLocks noChangeArrowheads="1"/>
            </p:cNvSpPr>
            <p:nvPr userDrawn="1"/>
          </p:nvSpPr>
          <p:spPr bwMode="gray">
            <a:xfrm rot="5400000">
              <a:off x="598" y="3589"/>
              <a:ext cx="126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8" name="Group 254"/>
          <p:cNvGrpSpPr>
            <a:grpSpLocks/>
          </p:cNvGrpSpPr>
          <p:nvPr/>
        </p:nvGrpSpPr>
        <p:grpSpPr bwMode="auto">
          <a:xfrm>
            <a:off x="-11113" y="623888"/>
            <a:ext cx="9155113" cy="547687"/>
            <a:chOff x="-7" y="403"/>
            <a:chExt cx="5767" cy="345"/>
          </a:xfrm>
        </p:grpSpPr>
        <p:grpSp>
          <p:nvGrpSpPr>
            <p:cNvPr id="39" name="Group 219"/>
            <p:cNvGrpSpPr>
              <a:grpSpLocks/>
            </p:cNvGrpSpPr>
            <p:nvPr userDrawn="1"/>
          </p:nvGrpSpPr>
          <p:grpSpPr bwMode="auto">
            <a:xfrm rot="5400000">
              <a:off x="489" y="-92"/>
              <a:ext cx="346" cy="1336"/>
              <a:chOff x="767" y="1699"/>
              <a:chExt cx="406" cy="2620"/>
            </a:xfrm>
          </p:grpSpPr>
          <p:sp>
            <p:nvSpPr>
              <p:cNvPr id="43" name="Rectangle 220"/>
              <p:cNvSpPr>
                <a:spLocks noChangeArrowheads="1"/>
              </p:cNvSpPr>
              <p:nvPr userDrawn="1"/>
            </p:nvSpPr>
            <p:spPr bwMode="gray">
              <a:xfrm>
                <a:off x="767" y="1699"/>
                <a:ext cx="95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221"/>
              <p:cNvSpPr>
                <a:spLocks noChangeArrowheads="1"/>
              </p:cNvSpPr>
              <p:nvPr userDrawn="1"/>
            </p:nvSpPr>
            <p:spPr bwMode="gray">
              <a:xfrm>
                <a:off x="912" y="1699"/>
                <a:ext cx="261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0" name="Group 245"/>
            <p:cNvGrpSpPr>
              <a:grpSpLocks/>
            </p:cNvGrpSpPr>
            <p:nvPr userDrawn="1"/>
          </p:nvGrpSpPr>
          <p:grpSpPr bwMode="auto">
            <a:xfrm rot="5400000">
              <a:off x="3397" y="-1615"/>
              <a:ext cx="345" cy="4381"/>
              <a:chOff x="768" y="1700"/>
              <a:chExt cx="405" cy="2620"/>
            </a:xfrm>
          </p:grpSpPr>
          <p:sp>
            <p:nvSpPr>
              <p:cNvPr id="41" name="Rectangle 246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247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45" name="Rectangle 163"/>
          <p:cNvSpPr>
            <a:spLocks noChangeArrowheads="1"/>
          </p:cNvSpPr>
          <p:nvPr/>
        </p:nvSpPr>
        <p:spPr bwMode="gray">
          <a:xfrm>
            <a:off x="685800" y="990600"/>
            <a:ext cx="84582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" name="Rectangle 29"/>
          <p:cNvSpPr>
            <a:spLocks noChangeArrowheads="1"/>
          </p:cNvSpPr>
          <p:nvPr/>
        </p:nvSpPr>
        <p:spPr bwMode="gray">
          <a:xfrm>
            <a:off x="762000" y="1066800"/>
            <a:ext cx="8382000" cy="1509713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b="-15205"/>
            </a:stretch>
          </a:blipFill>
          <a:ln w="571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7" name="Text Box 33"/>
          <p:cNvSpPr txBox="1">
            <a:spLocks noChangeArrowheads="1"/>
          </p:cNvSpPr>
          <p:nvPr/>
        </p:nvSpPr>
        <p:spPr bwMode="gray">
          <a:xfrm>
            <a:off x="7459663" y="6248400"/>
            <a:ext cx="13033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200">
                <a:latin typeface="Arial Black" pitchFamily="34" charset="0"/>
              </a:rPr>
              <a:t>L/O/G/O</a:t>
            </a:r>
          </a:p>
        </p:txBody>
      </p:sp>
      <p:pic>
        <p:nvPicPr>
          <p:cNvPr id="48" name="Picture 32" descr="2"/>
          <p:cNvPicPr>
            <a:picLocks noChangeAspect="1" noChangeArrowheads="1"/>
          </p:cNvPicPr>
          <p:nvPr/>
        </p:nvPicPr>
        <p:blipFill>
          <a:blip r:embed="rId3" cstate="print"/>
          <a:srcRect l="2814" b="12524"/>
          <a:stretch>
            <a:fillRect/>
          </a:stretch>
        </p:blipFill>
        <p:spPr bwMode="gray">
          <a:xfrm>
            <a:off x="0" y="3302000"/>
            <a:ext cx="40386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4114800"/>
            <a:ext cx="2971800" cy="762000"/>
          </a:xfrm>
        </p:spPr>
        <p:txBody>
          <a:bodyPr/>
          <a:lstStyle>
            <a:lvl1pPr marL="0" indent="0" algn="dist">
              <a:buFontTx/>
              <a:buNone/>
              <a:defRPr sz="1400" i="1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722563"/>
            <a:ext cx="7772400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4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103563" y="6445250"/>
            <a:ext cx="1144587" cy="2762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445250"/>
            <a:ext cx="1206500" cy="2762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96000" y="6445250"/>
            <a:ext cx="1100138" cy="2762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5BB61B-F811-47F1-BB2E-CE04874B1B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56DFA-6257-41EF-8EE3-8865AB8E4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5668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5668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0AEB6-3BA3-4DBB-88C4-FE062595E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76350" y="1600200"/>
            <a:ext cx="741045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583A-1376-4B3C-ACAC-6A738B04E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76350" y="1600200"/>
            <a:ext cx="3629025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BBB68-28F8-4427-AAF6-1FC57D2919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276350" y="1600200"/>
            <a:ext cx="741045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0E9A6-FFB2-45E1-AE67-DB5957FB8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276350" y="1600200"/>
            <a:ext cx="741045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E0F49-B89D-4CDD-9E7C-754E5C9E91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0B69C-6FD4-47C8-958D-079D5055F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000CA-F2E4-4F2E-98D4-CB483DA81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C8875-0B56-4E63-B6DA-1AE289A3A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C4BCD-EB38-4827-946C-5854A68BCE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E9E80-B59D-4DAD-9900-7D3A08FBD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4A9DC-2531-44B6-91F3-1C26BB9C7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0ACF0-C07F-4D2F-BFDE-5F58C6D1FE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265EE-BB2C-469B-9AAE-83F8324C6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Rectangle 39"/>
          <p:cNvSpPr>
            <a:spLocks noChangeArrowheads="1"/>
          </p:cNvSpPr>
          <p:nvPr/>
        </p:nvSpPr>
        <p:spPr bwMode="gray">
          <a:xfrm>
            <a:off x="0" y="1447800"/>
            <a:ext cx="1116013" cy="5410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295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38538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B046FBD-EEED-41FE-9CB7-D7D581893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2" name="Group 71"/>
          <p:cNvGrpSpPr>
            <a:grpSpLocks/>
          </p:cNvGrpSpPr>
          <p:nvPr/>
        </p:nvGrpSpPr>
        <p:grpSpPr bwMode="auto">
          <a:xfrm rot="-54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096" name="Rectangle 72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7" name="Rectangle 73"/>
            <p:cNvSpPr>
              <a:spLocks noChangeArrowheads="1"/>
            </p:cNvSpPr>
            <p:nvPr userDrawn="1"/>
          </p:nvSpPr>
          <p:spPr bwMode="gray">
            <a:xfrm>
              <a:off x="1059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98" name="Rectangle 74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3" name="Group 80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105" name="Rectangle 8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6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6" name="Rectangle 82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181100" y="333375"/>
            <a:ext cx="7962900" cy="1038225"/>
          </a:xfrm>
          <a:prstGeom prst="rect">
            <a:avLst/>
          </a:pr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C0C0C0">
                  <a:gamma/>
                  <a:tint val="41176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0" y="333375"/>
            <a:ext cx="1109663" cy="1038225"/>
          </a:xfrm>
          <a:prstGeom prst="rect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4" name="Group 83"/>
          <p:cNvGrpSpPr>
            <a:grpSpLocks/>
          </p:cNvGrpSpPr>
          <p:nvPr/>
        </p:nvGrpSpPr>
        <p:grpSpPr bwMode="auto">
          <a:xfrm rot="54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108" name="Rectangle 84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9" name="Rectangle 85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99" name="Rectangle 75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063" name="Group 89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114" name="Rectangle 9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5" name="Rectangle 9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4" name="Group 92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117" name="Rectangle 9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8" name="Rectangle 9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5" name="Group 95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120" name="Rectangle 9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1" name="Rectangle 9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6" name="Group 98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123" name="Rectangle 9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4" name="Rectangle 10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2067" name="Picture 62" descr="2"/>
          <p:cNvPicPr>
            <a:picLocks noChangeAspect="1" noChangeArrowheads="1"/>
          </p:cNvPicPr>
          <p:nvPr/>
        </p:nvPicPr>
        <p:blipFill>
          <a:blip r:embed="rId18" cstate="print"/>
          <a:srcRect b="592"/>
          <a:stretch>
            <a:fillRect/>
          </a:stretch>
        </p:blipFill>
        <p:spPr bwMode="gray">
          <a:xfrm>
            <a:off x="7361238" y="55563"/>
            <a:ext cx="16764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2069" name="Group 101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126" name="Rectangle 10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6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7" name="Rectangle 103"/>
            <p:cNvSpPr>
              <a:spLocks noChangeArrowheads="1"/>
            </p:cNvSpPr>
            <p:nvPr userDrawn="1"/>
          </p:nvSpPr>
          <p:spPr bwMode="gray">
            <a:xfrm>
              <a:off x="911" y="1700"/>
              <a:ext cx="262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" name="Group 104"/>
          <p:cNvGrpSpPr>
            <a:grpSpLocks/>
          </p:cNvGrpSpPr>
          <p:nvPr/>
        </p:nvGrpSpPr>
        <p:grpSpPr bwMode="auto">
          <a:xfrm rot="-54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129" name="Rectangle 10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0" name="Rectangle 106"/>
            <p:cNvSpPr>
              <a:spLocks noChangeArrowheads="1"/>
            </p:cNvSpPr>
            <p:nvPr userDrawn="1"/>
          </p:nvSpPr>
          <p:spPr bwMode="gray">
            <a:xfrm>
              <a:off x="1059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1" name="Group 107"/>
          <p:cNvGrpSpPr>
            <a:grpSpLocks/>
          </p:cNvGrpSpPr>
          <p:nvPr/>
        </p:nvGrpSpPr>
        <p:grpSpPr bwMode="auto">
          <a:xfrm rot="54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132" name="Rectangle 108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3" name="Rectangle 109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2;&#1086;&#1081;%20&#1092;&#1080;&#1083;&#1100;&#1084;.wmv" TargetMode="Externa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332656"/>
            <a:ext cx="1115616" cy="1152128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236296" y="260648"/>
            <a:ext cx="1907704" cy="11521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500043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 Black" pitchFamily="34" charset="0"/>
              </a:rPr>
              <a:t>Развивающийся организм и вредные привычки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Oval 8"/>
          <p:cNvSpPr>
            <a:spLocks noChangeArrowheads="1"/>
          </p:cNvSpPr>
          <p:nvPr/>
        </p:nvSpPr>
        <p:spPr bwMode="gray">
          <a:xfrm>
            <a:off x="1187450" y="1628775"/>
            <a:ext cx="1081088" cy="10080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5725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 Black" pitchFamily="34" charset="0"/>
              </a:rPr>
              <a:t>10%</a:t>
            </a:r>
          </a:p>
        </p:txBody>
      </p:sp>
      <p:sp>
        <p:nvSpPr>
          <p:cNvPr id="5123" name="WordArt 11"/>
          <p:cNvSpPr>
            <a:spLocks noChangeArrowheads="1" noChangeShapeType="1" noTextEdit="1"/>
          </p:cNvSpPr>
          <p:nvPr/>
        </p:nvSpPr>
        <p:spPr bwMode="black">
          <a:xfrm>
            <a:off x="3868738" y="2894013"/>
            <a:ext cx="2465387" cy="17700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565796"/>
              </a:avLst>
            </a:prstTxWarp>
          </a:bodyPr>
          <a:lstStyle/>
          <a:p>
            <a:pPr algn="ctr"/>
            <a:endParaRPr lang="ru-RU" sz="2000" b="1" kern="10">
              <a:ln w="6350">
                <a:noFill/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124" name="WordArt 12"/>
          <p:cNvSpPr>
            <a:spLocks noChangeArrowheads="1" noChangeShapeType="1" noTextEdit="1"/>
          </p:cNvSpPr>
          <p:nvPr/>
        </p:nvSpPr>
        <p:spPr bwMode="black">
          <a:xfrm>
            <a:off x="3906838" y="4435475"/>
            <a:ext cx="2465387" cy="1770063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789256"/>
              </a:avLst>
            </a:prstTxWarp>
          </a:bodyPr>
          <a:lstStyle/>
          <a:p>
            <a:pPr algn="ctr"/>
            <a:endParaRPr lang="ru-RU" sz="2000" b="1" kern="10">
              <a:ln w="6350">
                <a:noFill/>
                <a:round/>
                <a:headEnd/>
                <a:tailEnd/>
              </a:ln>
              <a:solidFill>
                <a:schemeClr val="folHlink"/>
              </a:solidFill>
              <a:latin typeface="Arial"/>
              <a:cs typeface="Arial"/>
            </a:endParaRPr>
          </a:p>
        </p:txBody>
      </p:sp>
      <p:sp>
        <p:nvSpPr>
          <p:cNvPr id="8215" name="Oval 23"/>
          <p:cNvSpPr>
            <a:spLocks noChangeArrowheads="1"/>
          </p:cNvSpPr>
          <p:nvPr/>
        </p:nvSpPr>
        <p:spPr bwMode="gray">
          <a:xfrm>
            <a:off x="1187450" y="2781300"/>
            <a:ext cx="1081088" cy="10080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 Black" pitchFamily="34" charset="0"/>
              </a:rPr>
              <a:t>15%</a:t>
            </a:r>
          </a:p>
        </p:txBody>
      </p:sp>
      <p:sp>
        <p:nvSpPr>
          <p:cNvPr id="5126" name="Заголовок 29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5567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Здоровье человека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зависит на:</a:t>
            </a:r>
            <a:br>
              <a:rPr lang="ru-RU" dirty="0" smtClean="0">
                <a:latin typeface="Arial Black" pitchFamily="34" charset="0"/>
              </a:rPr>
            </a:br>
            <a:endParaRPr lang="ru-RU" dirty="0" smtClean="0"/>
          </a:p>
        </p:txBody>
      </p:sp>
      <p:sp>
        <p:nvSpPr>
          <p:cNvPr id="31" name="Oval 23"/>
          <p:cNvSpPr>
            <a:spLocks noChangeArrowheads="1"/>
          </p:cNvSpPr>
          <p:nvPr/>
        </p:nvSpPr>
        <p:spPr bwMode="gray">
          <a:xfrm>
            <a:off x="1187450" y="3860800"/>
            <a:ext cx="1152525" cy="108108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 Black" pitchFamily="34" charset="0"/>
              </a:rPr>
              <a:t>25%</a:t>
            </a:r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gray">
          <a:xfrm>
            <a:off x="1258888" y="5084763"/>
            <a:ext cx="1081087" cy="100806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57255"/>
                  <a:invGamma/>
                </a:schemeClr>
              </a:gs>
            </a:gsLst>
            <a:lin ang="2700000" scaled="1"/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dirty="0">
                <a:latin typeface="Arial Black" pitchFamily="34" charset="0"/>
              </a:rPr>
              <a:t>50%</a:t>
            </a:r>
          </a:p>
        </p:txBody>
      </p:sp>
      <p:sp>
        <p:nvSpPr>
          <p:cNvPr id="5129" name="TextBox 32"/>
          <p:cNvSpPr txBox="1">
            <a:spLocks noChangeArrowheads="1"/>
          </p:cNvSpPr>
          <p:nvPr/>
        </p:nvSpPr>
        <p:spPr bwMode="auto">
          <a:xfrm>
            <a:off x="2268538" y="1844675"/>
            <a:ext cx="6875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  <a:latin typeface="Arial Black" pitchFamily="34" charset="0"/>
              </a:rPr>
              <a:t>-от медицинского обслуживания </a:t>
            </a:r>
          </a:p>
        </p:txBody>
      </p:sp>
      <p:sp>
        <p:nvSpPr>
          <p:cNvPr id="5130" name="TextBox 33"/>
          <p:cNvSpPr txBox="1">
            <a:spLocks noChangeArrowheads="1"/>
          </p:cNvSpPr>
          <p:nvPr/>
        </p:nvSpPr>
        <p:spPr bwMode="auto">
          <a:xfrm>
            <a:off x="2484438" y="2997200"/>
            <a:ext cx="6443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Arial Black" pitchFamily="34" charset="0"/>
              </a:rPr>
              <a:t>-от наследственности</a:t>
            </a:r>
          </a:p>
        </p:txBody>
      </p:sp>
      <p:sp>
        <p:nvSpPr>
          <p:cNvPr id="5131" name="TextBox 34"/>
          <p:cNvSpPr txBox="1">
            <a:spLocks noChangeArrowheads="1"/>
          </p:cNvSpPr>
          <p:nvPr/>
        </p:nvSpPr>
        <p:spPr bwMode="auto">
          <a:xfrm>
            <a:off x="2555875" y="4076700"/>
            <a:ext cx="6051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Arial Black" pitchFamily="34" charset="0"/>
              </a:rPr>
              <a:t>-от окружающей среды</a:t>
            </a:r>
          </a:p>
        </p:txBody>
      </p:sp>
      <p:sp>
        <p:nvSpPr>
          <p:cNvPr id="5132" name="TextBox 35"/>
          <p:cNvSpPr txBox="1">
            <a:spLocks noChangeArrowheads="1"/>
          </p:cNvSpPr>
          <p:nvPr/>
        </p:nvSpPr>
        <p:spPr bwMode="auto">
          <a:xfrm>
            <a:off x="2771775" y="5229225"/>
            <a:ext cx="4833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Arial Black" pitchFamily="34" charset="0"/>
              </a:rPr>
              <a:t>-от образа жизни</a:t>
            </a:r>
          </a:p>
        </p:txBody>
      </p:sp>
      <p:sp>
        <p:nvSpPr>
          <p:cNvPr id="5133" name="TextBox 36"/>
          <p:cNvSpPr txBox="1">
            <a:spLocks noChangeArrowheads="1"/>
          </p:cNvSpPr>
          <p:nvPr/>
        </p:nvSpPr>
        <p:spPr bwMode="auto">
          <a:xfrm>
            <a:off x="3563938" y="6092825"/>
            <a:ext cx="2952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Arial Black" pitchFamily="34" charset="0"/>
              </a:rPr>
              <a:t>(данные ВОЗ)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3108" y="1500174"/>
            <a:ext cx="52864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свежий воздух;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больше смеха;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физическая активность;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правильное питание;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пить, не курить;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личная гигиена;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любовь к себе и другим;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занятия по душе;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3200" b="1" dirty="0" smtClean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чёткий режим дня.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188640"/>
            <a:ext cx="91440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57200"/>
            <a:ext cx="6440760" cy="762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667357" y="3410793"/>
            <a:ext cx="7721067" cy="1200329"/>
          </a:xfrm>
          <a:prstGeom prst="rect">
            <a:avLst/>
          </a:prstGeom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Нарисуйте портрет здорового ребенка и напишите, что для этого надо.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332656"/>
            <a:ext cx="9144000" cy="1296144"/>
          </a:xfrm>
          <a:prstGeom prst="roundRect">
            <a:avLst>
              <a:gd name="adj" fmla="val 143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672590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0299" y="0"/>
            <a:ext cx="4743402" cy="6858000"/>
          </a:xfrm>
          <a:prstGeom prst="rect">
            <a:avLst/>
          </a:prstGeom>
        </p:spPr>
      </p:pic>
      <p:pic>
        <p:nvPicPr>
          <p:cNvPr id="2" name="Рисунок 1" descr="85034279_9934089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-171400"/>
            <a:ext cx="5181873" cy="308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dorPitAni">
  <a:themeElements>
    <a:clrScheme name="ZdorPitAni 1">
      <a:dk1>
        <a:srgbClr val="000000"/>
      </a:dk1>
      <a:lt1>
        <a:srgbClr val="FFFFFF"/>
      </a:lt1>
      <a:dk2>
        <a:srgbClr val="FDD903"/>
      </a:dk2>
      <a:lt2>
        <a:srgbClr val="B2B2B2"/>
      </a:lt2>
      <a:accent1>
        <a:srgbClr val="FF9900"/>
      </a:accent1>
      <a:accent2>
        <a:srgbClr val="76C73F"/>
      </a:accent2>
      <a:accent3>
        <a:srgbClr val="FFFFFF"/>
      </a:accent3>
      <a:accent4>
        <a:srgbClr val="000000"/>
      </a:accent4>
      <a:accent5>
        <a:srgbClr val="FFCAAA"/>
      </a:accent5>
      <a:accent6>
        <a:srgbClr val="6AB438"/>
      </a:accent6>
      <a:hlink>
        <a:srgbClr val="E2507A"/>
      </a:hlink>
      <a:folHlink>
        <a:srgbClr val="5ACAAF"/>
      </a:folHlink>
    </a:clrScheme>
    <a:fontScheme name="ZdorPit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ZdorPitAni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dorPitAni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dorPitAni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ZdorPitAni</Template>
  <TotalTime>862</TotalTime>
  <Words>82</Words>
  <Application>Microsoft Office PowerPoint</Application>
  <PresentationFormat>Экран (4:3)</PresentationFormat>
  <Paragraphs>24</Paragraphs>
  <Slides>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ZdorPitAni</vt:lpstr>
      <vt:lpstr>Слайд 1</vt:lpstr>
      <vt:lpstr> Здоровье человека  зависит на: </vt:lpstr>
      <vt:lpstr>Слайд 3</vt:lpstr>
      <vt:lpstr>Рефлексия</vt:lpstr>
      <vt:lpstr>Слайд 5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я</dc:creator>
  <cp:lastModifiedBy>Лев</cp:lastModifiedBy>
  <cp:revision>73</cp:revision>
  <dcterms:created xsi:type="dcterms:W3CDTF">2011-12-17T13:25:40Z</dcterms:created>
  <dcterms:modified xsi:type="dcterms:W3CDTF">2015-02-02T16:56:43Z</dcterms:modified>
</cp:coreProperties>
</file>